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8" r:id="rId3"/>
    <p:sldId id="274" r:id="rId4"/>
    <p:sldId id="259" r:id="rId5"/>
    <p:sldId id="260" r:id="rId6"/>
    <p:sldId id="261" r:id="rId7"/>
    <p:sldId id="262" r:id="rId8"/>
    <p:sldId id="263" r:id="rId9"/>
    <p:sldId id="280" r:id="rId10"/>
    <p:sldId id="279" r:id="rId11"/>
    <p:sldId id="278" r:id="rId12"/>
    <p:sldId id="264" r:id="rId13"/>
    <p:sldId id="275" r:id="rId14"/>
    <p:sldId id="276" r:id="rId15"/>
    <p:sldId id="277" r:id="rId16"/>
    <p:sldId id="281" r:id="rId17"/>
    <p:sldId id="282" r:id="rId18"/>
    <p:sldId id="265" r:id="rId19"/>
    <p:sldId id="266" r:id="rId20"/>
    <p:sldId id="267" r:id="rId21"/>
    <p:sldId id="268" r:id="rId22"/>
    <p:sldId id="269" r:id="rId23"/>
    <p:sldId id="270" r:id="rId24"/>
    <p:sldId id="271" r:id="rId25"/>
    <p:sldId id="272" r:id="rId26"/>
    <p:sldId id="273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n" initials="d" lastIdx="1" clrIdx="0">
    <p:extLst>
      <p:ext uri="{19B8F6BF-5375-455C-9EA6-DF929625EA0E}">
        <p15:presenceInfo xmlns:p15="http://schemas.microsoft.com/office/powerpoint/2012/main" userId="a67133a163275bd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9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6-23T18:51:53.141" idx="1">
    <p:pos x="10" y="10"/>
    <p:text/>
    <p:extLst>
      <p:ext uri="{C676402C-5697-4E1C-873F-D02D1690AC5C}">
        <p15:threadingInfo xmlns:p15="http://schemas.microsoft.com/office/powerpoint/2012/main" timeZoneBias="-180"/>
      </p:ext>
    </p:extLst>
  </p:cm>
</p:cmLst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6/23/2021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6/23/2021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6/23/2021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6/23/2021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6/23/2021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6/23/2021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6/23/2021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6/23/2021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6/23/2021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6/23/2021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6/23/2021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6/23/2021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6/23/2021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6/23/2021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6/23/2021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6/23/2021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6/23/2021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6/23/2021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1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rtl="1" eaLnBrk="1" hangingPunct="1">
        <a:defRPr>
          <a:solidFill>
            <a:schemeClr val="tx2"/>
          </a:solidFill>
        </a:defRPr>
      </a:lvl2pPr>
      <a:lvl3pPr rtl="1" eaLnBrk="1" hangingPunct="1">
        <a:defRPr>
          <a:solidFill>
            <a:schemeClr val="tx2"/>
          </a:solidFill>
        </a:defRPr>
      </a:lvl3pPr>
      <a:lvl4pPr rtl="1" eaLnBrk="1" hangingPunct="1">
        <a:defRPr>
          <a:solidFill>
            <a:schemeClr val="tx2"/>
          </a:solidFill>
        </a:defRPr>
      </a:lvl4pPr>
      <a:lvl5pPr rtl="1" eaLnBrk="1" hangingPunct="1">
        <a:defRPr>
          <a:solidFill>
            <a:schemeClr val="tx2"/>
          </a:solidFill>
        </a:defRPr>
      </a:lvl5pPr>
      <a:lvl6pPr rtl="1" eaLnBrk="1" hangingPunct="1">
        <a:defRPr>
          <a:solidFill>
            <a:schemeClr val="tx2"/>
          </a:solidFill>
        </a:defRPr>
      </a:lvl6pPr>
      <a:lvl7pPr rtl="1" eaLnBrk="1" hangingPunct="1">
        <a:defRPr>
          <a:solidFill>
            <a:schemeClr val="tx2"/>
          </a:solidFill>
        </a:defRPr>
      </a:lvl7pPr>
      <a:lvl8pPr rtl="1" eaLnBrk="1" hangingPunct="1">
        <a:defRPr>
          <a:solidFill>
            <a:schemeClr val="tx2"/>
          </a:solidFill>
        </a:defRPr>
      </a:lvl8pPr>
      <a:lvl9pPr rtl="1" eaLnBrk="1" hangingPunct="1">
        <a:defRPr>
          <a:solidFill>
            <a:schemeClr val="tx2"/>
          </a:solidFill>
        </a:defRPr>
      </a:lvl9pPr>
    </p:titleStyle>
    <p:bodyStyle>
      <a:lvl1pPr marL="342900" indent="-342900" algn="r" defTabSz="457200" rtl="1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r" defTabSz="457200" rtl="1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r" defTabSz="457200" rtl="1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r" defTabSz="457200" rtl="1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r" defTabSz="457200" rtl="1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r" defTabSz="457200" rtl="1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r" defTabSz="457200" rtl="1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r" defTabSz="457200" rtl="1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r" defTabSz="457200" rtl="1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comments" Target="../comments/comment1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7.png"/><Relationship Id="rId5" Type="http://schemas.openxmlformats.org/officeDocument/2006/relationships/image" Target="../media/image15.wmf"/><Relationship Id="rId4" Type="http://schemas.openxmlformats.org/officeDocument/2006/relationships/oleObject" Target="../embeddings/oleObject1.bin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crashviewer.nhtsa.dot.gov/CrashAPI" TargetMode="Externa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crashviewer.nhtsa.dot.gov/CrashAPI" TargetMode="Externa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3731" y="951053"/>
            <a:ext cx="8825658" cy="1190897"/>
          </a:xfrm>
        </p:spPr>
        <p:txBody>
          <a:bodyPr/>
          <a:lstStyle/>
          <a:p>
            <a:r>
              <a:rPr lang="en-US" sz="9600" dirty="0"/>
              <a:t>Car Accidents</a:t>
            </a:r>
            <a:endParaRPr lang="he-IL" sz="9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1115" y="2643781"/>
            <a:ext cx="8825658" cy="861420"/>
          </a:xfrm>
        </p:spPr>
        <p:txBody>
          <a:bodyPr/>
          <a:lstStyle/>
          <a:p>
            <a:r>
              <a:rPr lang="en-US" dirty="0"/>
              <a:t>Lior turgeman 304941412</a:t>
            </a:r>
          </a:p>
          <a:p>
            <a:r>
              <a:rPr lang="en-US" dirty="0"/>
              <a:t>Dan avERIN 204358394</a:t>
            </a:r>
            <a:endParaRPr lang="he-IL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33004">
            <a:off x="5871870" y="2904960"/>
            <a:ext cx="5468451" cy="2963817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0328" y="4299856"/>
            <a:ext cx="3066506" cy="204433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0225108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55189" y="2892408"/>
            <a:ext cx="8825658" cy="3329581"/>
          </a:xfrm>
        </p:spPr>
        <p:txBody>
          <a:bodyPr/>
          <a:lstStyle/>
          <a:p>
            <a:r>
              <a:rPr lang="he-IL" dirty="0"/>
              <a:t>מסקנות לאחר ניקוי המידע</a:t>
            </a:r>
            <a:br>
              <a:rPr lang="he-IL" dirty="0"/>
            </a:br>
            <a:r>
              <a:rPr lang="he-IL" dirty="0"/>
              <a:t>הוצאה של גרפים </a:t>
            </a:r>
            <a:r>
              <a:rPr lang="en-US" dirty="0"/>
              <a:t>– </a:t>
            </a:r>
            <a:br>
              <a:rPr lang="en-US" dirty="0"/>
            </a:br>
            <a:r>
              <a:rPr lang="he-IL" dirty="0"/>
              <a:t>מסקנות </a:t>
            </a:r>
            <a:r>
              <a:rPr lang="en-US" dirty="0"/>
              <a:t/>
            </a:r>
            <a:br>
              <a:rPr lang="en-US" dirty="0"/>
            </a:br>
            <a:endParaRPr lang="he-IL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770875" y="432486"/>
            <a:ext cx="8825658" cy="92972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1" eaLnBrk="1" latinLnBrk="0" hangingPunct="1">
              <a:spcBef>
                <a:spcPct val="0"/>
              </a:spcBef>
              <a:buNone/>
              <a:defRPr sz="7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rtl="1" eaLnBrk="1" hangingPunct="1">
              <a:defRPr>
                <a:solidFill>
                  <a:schemeClr val="tx2"/>
                </a:solidFill>
              </a:defRPr>
            </a:lvl2pPr>
            <a:lvl3pPr rtl="1" eaLnBrk="1" hangingPunct="1">
              <a:defRPr>
                <a:solidFill>
                  <a:schemeClr val="tx2"/>
                </a:solidFill>
              </a:defRPr>
            </a:lvl3pPr>
            <a:lvl4pPr rtl="1" eaLnBrk="1" hangingPunct="1">
              <a:defRPr>
                <a:solidFill>
                  <a:schemeClr val="tx2"/>
                </a:solidFill>
              </a:defRPr>
            </a:lvl4pPr>
            <a:lvl5pPr rtl="1" eaLnBrk="1" hangingPunct="1">
              <a:defRPr>
                <a:solidFill>
                  <a:schemeClr val="tx2"/>
                </a:solidFill>
              </a:defRPr>
            </a:lvl5pPr>
            <a:lvl6pPr rtl="1" eaLnBrk="1" hangingPunct="1">
              <a:defRPr>
                <a:solidFill>
                  <a:schemeClr val="tx2"/>
                </a:solidFill>
              </a:defRPr>
            </a:lvl6pPr>
            <a:lvl7pPr rtl="1" eaLnBrk="1" hangingPunct="1">
              <a:defRPr>
                <a:solidFill>
                  <a:schemeClr val="tx2"/>
                </a:solidFill>
              </a:defRPr>
            </a:lvl7pPr>
            <a:lvl8pPr rtl="1" eaLnBrk="1" hangingPunct="1">
              <a:defRPr>
                <a:solidFill>
                  <a:schemeClr val="tx2"/>
                </a:solidFill>
              </a:defRPr>
            </a:lvl8pPr>
            <a:lvl9pPr rtl="1"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5400" b="1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Graphs 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158149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55189" y="2892408"/>
            <a:ext cx="8825658" cy="3329581"/>
          </a:xfrm>
        </p:spPr>
        <p:txBody>
          <a:bodyPr/>
          <a:lstStyle/>
          <a:p>
            <a:r>
              <a:rPr lang="he-IL" dirty="0"/>
              <a:t>מסקנות לאחר ניקוי המידע</a:t>
            </a:r>
            <a:br>
              <a:rPr lang="he-IL" dirty="0"/>
            </a:br>
            <a:r>
              <a:rPr lang="he-IL" dirty="0"/>
              <a:t>הוצאה של גרפים </a:t>
            </a:r>
            <a:r>
              <a:rPr lang="en-US" dirty="0"/>
              <a:t>– </a:t>
            </a:r>
            <a:br>
              <a:rPr lang="en-US" dirty="0"/>
            </a:br>
            <a:r>
              <a:rPr lang="he-IL" dirty="0"/>
              <a:t>מסקנות </a:t>
            </a:r>
            <a:r>
              <a:rPr lang="en-US" dirty="0"/>
              <a:t/>
            </a:r>
            <a:br>
              <a:rPr lang="en-US" dirty="0"/>
            </a:br>
            <a:endParaRPr lang="he-IL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770875" y="432486"/>
            <a:ext cx="8825658" cy="92972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1" eaLnBrk="1" latinLnBrk="0" hangingPunct="1">
              <a:spcBef>
                <a:spcPct val="0"/>
              </a:spcBef>
              <a:buNone/>
              <a:defRPr sz="7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rtl="1" eaLnBrk="1" hangingPunct="1">
              <a:defRPr>
                <a:solidFill>
                  <a:schemeClr val="tx2"/>
                </a:solidFill>
              </a:defRPr>
            </a:lvl2pPr>
            <a:lvl3pPr rtl="1" eaLnBrk="1" hangingPunct="1">
              <a:defRPr>
                <a:solidFill>
                  <a:schemeClr val="tx2"/>
                </a:solidFill>
              </a:defRPr>
            </a:lvl3pPr>
            <a:lvl4pPr rtl="1" eaLnBrk="1" hangingPunct="1">
              <a:defRPr>
                <a:solidFill>
                  <a:schemeClr val="tx2"/>
                </a:solidFill>
              </a:defRPr>
            </a:lvl4pPr>
            <a:lvl5pPr rtl="1" eaLnBrk="1" hangingPunct="1">
              <a:defRPr>
                <a:solidFill>
                  <a:schemeClr val="tx2"/>
                </a:solidFill>
              </a:defRPr>
            </a:lvl5pPr>
            <a:lvl6pPr rtl="1" eaLnBrk="1" hangingPunct="1">
              <a:defRPr>
                <a:solidFill>
                  <a:schemeClr val="tx2"/>
                </a:solidFill>
              </a:defRPr>
            </a:lvl6pPr>
            <a:lvl7pPr rtl="1" eaLnBrk="1" hangingPunct="1">
              <a:defRPr>
                <a:solidFill>
                  <a:schemeClr val="tx2"/>
                </a:solidFill>
              </a:defRPr>
            </a:lvl7pPr>
            <a:lvl8pPr rtl="1" eaLnBrk="1" hangingPunct="1">
              <a:defRPr>
                <a:solidFill>
                  <a:schemeClr val="tx2"/>
                </a:solidFill>
              </a:defRPr>
            </a:lvl8pPr>
            <a:lvl9pPr rtl="1"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5400" b="1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Graphs 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969844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770875" y="432486"/>
            <a:ext cx="8825658" cy="92972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1" eaLnBrk="1" latinLnBrk="0" hangingPunct="1">
              <a:spcBef>
                <a:spcPct val="0"/>
              </a:spcBef>
              <a:buNone/>
              <a:defRPr sz="7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rtl="1" eaLnBrk="1" hangingPunct="1">
              <a:defRPr>
                <a:solidFill>
                  <a:schemeClr val="tx2"/>
                </a:solidFill>
              </a:defRPr>
            </a:lvl2pPr>
            <a:lvl3pPr rtl="1" eaLnBrk="1" hangingPunct="1">
              <a:defRPr>
                <a:solidFill>
                  <a:schemeClr val="tx2"/>
                </a:solidFill>
              </a:defRPr>
            </a:lvl3pPr>
            <a:lvl4pPr rtl="1" eaLnBrk="1" hangingPunct="1">
              <a:defRPr>
                <a:solidFill>
                  <a:schemeClr val="tx2"/>
                </a:solidFill>
              </a:defRPr>
            </a:lvl4pPr>
            <a:lvl5pPr rtl="1" eaLnBrk="1" hangingPunct="1">
              <a:defRPr>
                <a:solidFill>
                  <a:schemeClr val="tx2"/>
                </a:solidFill>
              </a:defRPr>
            </a:lvl5pPr>
            <a:lvl6pPr rtl="1" eaLnBrk="1" hangingPunct="1">
              <a:defRPr>
                <a:solidFill>
                  <a:schemeClr val="tx2"/>
                </a:solidFill>
              </a:defRPr>
            </a:lvl6pPr>
            <a:lvl7pPr rtl="1" eaLnBrk="1" hangingPunct="1">
              <a:defRPr>
                <a:solidFill>
                  <a:schemeClr val="tx2"/>
                </a:solidFill>
              </a:defRPr>
            </a:lvl7pPr>
            <a:lvl8pPr rtl="1" eaLnBrk="1" hangingPunct="1">
              <a:defRPr>
                <a:solidFill>
                  <a:schemeClr val="tx2"/>
                </a:solidFill>
              </a:defRPr>
            </a:lvl8pPr>
            <a:lvl9pPr rtl="1"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5400" b="1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Machine Learning</a:t>
            </a:r>
            <a:endParaRPr lang="he-IL" dirty="0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F461E7A1-CAC8-480F-A3D5-F9781A7163B1}"/>
              </a:ext>
            </a:extLst>
          </p:cNvPr>
          <p:cNvSpPr/>
          <p:nvPr/>
        </p:nvSpPr>
        <p:spPr>
          <a:xfrm>
            <a:off x="538359" y="1602586"/>
            <a:ext cx="11174670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>
                <a:latin typeface="AriE"/>
              </a:rPr>
              <a:t> </a:t>
            </a:r>
            <a:r>
              <a:rPr lang="en-US" dirty="0" smtClean="0">
                <a:latin typeface="AriE"/>
              </a:rPr>
              <a:t>As out data is categorical, we decided to use and implement Decision Tree model as our Machine Learning and prediction. </a:t>
            </a:r>
          </a:p>
          <a:p>
            <a:pPr marL="285750" indent="-285750">
              <a:buFontTx/>
              <a:buChar char="-"/>
            </a:pPr>
            <a:r>
              <a:rPr lang="en-US" dirty="0" smtClean="0">
                <a:latin typeface="AriE"/>
              </a:rPr>
              <a:t>Our code generates the decision tree and tests according to the following steps: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 smtClean="0">
                <a:latin typeface="AriE"/>
              </a:rPr>
              <a:t>We split the data: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AriE"/>
              </a:rPr>
              <a:t>x will hold the columns which are parameters for the prediction.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AriE"/>
              </a:rPr>
              <a:t>y holds the prediction we wanted to know.</a:t>
            </a:r>
          </a:p>
          <a:p>
            <a:pPr lvl="1"/>
            <a:r>
              <a:rPr lang="en-US" dirty="0" smtClean="0">
                <a:latin typeface="AriE"/>
              </a:rPr>
              <a:t>Our data is being sent train_test_split function</a:t>
            </a:r>
          </a:p>
          <a:p>
            <a:pPr lvl="1"/>
            <a:endParaRPr lang="en-US" dirty="0">
              <a:latin typeface="AriE"/>
            </a:endParaRPr>
          </a:p>
          <a:p>
            <a:pPr lvl="1"/>
            <a:endParaRPr lang="en-US" dirty="0" smtClean="0">
              <a:latin typeface="AriE"/>
            </a:endParaRPr>
          </a:p>
          <a:p>
            <a:pPr lvl="1"/>
            <a:endParaRPr lang="en-US" dirty="0">
              <a:latin typeface="AriE"/>
            </a:endParaRPr>
          </a:p>
          <a:p>
            <a:pPr lvl="1"/>
            <a:endParaRPr lang="en-US" dirty="0" smtClean="0">
              <a:latin typeface="AriE"/>
            </a:endParaRPr>
          </a:p>
          <a:p>
            <a:pPr lvl="1"/>
            <a:endParaRPr lang="en-US" dirty="0">
              <a:latin typeface="AriE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AriE"/>
              </a:rPr>
              <a:t>X_tr and Y_tr are used by the model for training.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AriE"/>
              </a:rPr>
              <a:t>X_ts and Y_ts are used for testing.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AriE"/>
              </a:rPr>
              <a:t>We chose to set the test size to 20%, which means 80% will be used for training, and 20% for testing.</a:t>
            </a:r>
          </a:p>
          <a:p>
            <a:pPr lvl="1"/>
            <a:endParaRPr lang="en-US" dirty="0">
              <a:latin typeface="AriE"/>
            </a:endParaRPr>
          </a:p>
          <a:p>
            <a:pPr lvl="1"/>
            <a:endParaRPr lang="en-US" dirty="0" smtClean="0">
              <a:latin typeface="AriE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650" y="3716888"/>
            <a:ext cx="7134225" cy="104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3936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770875" y="432486"/>
            <a:ext cx="8825658" cy="92972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1" eaLnBrk="1" latinLnBrk="0" hangingPunct="1">
              <a:spcBef>
                <a:spcPct val="0"/>
              </a:spcBef>
              <a:buNone/>
              <a:defRPr sz="7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rtl="1" eaLnBrk="1" hangingPunct="1">
              <a:defRPr>
                <a:solidFill>
                  <a:schemeClr val="tx2"/>
                </a:solidFill>
              </a:defRPr>
            </a:lvl2pPr>
            <a:lvl3pPr rtl="1" eaLnBrk="1" hangingPunct="1">
              <a:defRPr>
                <a:solidFill>
                  <a:schemeClr val="tx2"/>
                </a:solidFill>
              </a:defRPr>
            </a:lvl3pPr>
            <a:lvl4pPr rtl="1" eaLnBrk="1" hangingPunct="1">
              <a:defRPr>
                <a:solidFill>
                  <a:schemeClr val="tx2"/>
                </a:solidFill>
              </a:defRPr>
            </a:lvl4pPr>
            <a:lvl5pPr rtl="1" eaLnBrk="1" hangingPunct="1">
              <a:defRPr>
                <a:solidFill>
                  <a:schemeClr val="tx2"/>
                </a:solidFill>
              </a:defRPr>
            </a:lvl5pPr>
            <a:lvl6pPr rtl="1" eaLnBrk="1" hangingPunct="1">
              <a:defRPr>
                <a:solidFill>
                  <a:schemeClr val="tx2"/>
                </a:solidFill>
              </a:defRPr>
            </a:lvl6pPr>
            <a:lvl7pPr rtl="1" eaLnBrk="1" hangingPunct="1">
              <a:defRPr>
                <a:solidFill>
                  <a:schemeClr val="tx2"/>
                </a:solidFill>
              </a:defRPr>
            </a:lvl7pPr>
            <a:lvl8pPr rtl="1" eaLnBrk="1" hangingPunct="1">
              <a:defRPr>
                <a:solidFill>
                  <a:schemeClr val="tx2"/>
                </a:solidFill>
              </a:defRPr>
            </a:lvl8pPr>
            <a:lvl9pPr rtl="1"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5400" b="1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Machine Learning</a:t>
            </a:r>
            <a:endParaRPr lang="he-IL" dirty="0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F461E7A1-CAC8-480F-A3D5-F9781A7163B1}"/>
              </a:ext>
            </a:extLst>
          </p:cNvPr>
          <p:cNvSpPr/>
          <p:nvPr/>
        </p:nvSpPr>
        <p:spPr>
          <a:xfrm>
            <a:off x="538359" y="1602586"/>
            <a:ext cx="1117467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smtClean="0">
                <a:latin typeface="AriE"/>
              </a:rPr>
              <a:t>Our code generates the Decision Tree as an output:</a:t>
            </a:r>
          </a:p>
          <a:p>
            <a:pPr marL="285750" indent="-285750">
              <a:buFontTx/>
              <a:buChar char="-"/>
            </a:pPr>
            <a:endParaRPr lang="en-US" dirty="0">
              <a:latin typeface="AriE"/>
            </a:endParaRPr>
          </a:p>
          <a:p>
            <a:pPr marL="285750" indent="-285750">
              <a:buFontTx/>
              <a:buChar char="-"/>
            </a:pPr>
            <a:endParaRPr lang="en-US" dirty="0" smtClean="0">
              <a:latin typeface="AriE"/>
            </a:endParaRPr>
          </a:p>
          <a:p>
            <a:pPr marL="285750" indent="-285750">
              <a:buFontTx/>
              <a:buChar char="-"/>
            </a:pPr>
            <a:endParaRPr lang="en-US" dirty="0" smtClean="0">
              <a:latin typeface="AriE"/>
            </a:endParaRPr>
          </a:p>
          <a:p>
            <a:pPr marL="285750" indent="-285750">
              <a:buFontTx/>
              <a:buChar char="-"/>
            </a:pPr>
            <a:endParaRPr lang="en-US" dirty="0" smtClean="0">
              <a:latin typeface="AriE"/>
            </a:endParaRPr>
          </a:p>
          <a:p>
            <a:pPr marL="285750" indent="-285750">
              <a:buFontTx/>
              <a:buChar char="-"/>
            </a:pPr>
            <a:r>
              <a:rPr lang="en-US" dirty="0" smtClean="0">
                <a:latin typeface="AriE"/>
              </a:rPr>
              <a:t>Here is an Example of The Decision Tree Our code generates for the Following Columns Slicing: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AriE"/>
              </a:rPr>
              <a:t>Can your predict the fatality rate according to the following data: Day, Month, State, Weather and Light Conditions?</a:t>
            </a:r>
          </a:p>
          <a:p>
            <a:endParaRPr lang="en-US" dirty="0">
              <a:latin typeface="AriE"/>
            </a:endParaRPr>
          </a:p>
          <a:p>
            <a:endParaRPr lang="en-US" dirty="0" smtClean="0">
              <a:latin typeface="AriE"/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538359" y="4095576"/>
            <a:ext cx="9520041" cy="369332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he-IL" altLang="he-IL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machine_learning.create_prediction(data</a:t>
            </a:r>
            <a:r>
              <a:rPr kumimoji="0" lang="he-IL" altLang="he-IL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he-IL" altLang="he-IL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[</a:t>
            </a:r>
            <a:r>
              <a:rPr kumimoji="0" lang="he-IL" altLang="he-IL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'day'</a:t>
            </a:r>
            <a:r>
              <a:rPr kumimoji="0" lang="he-IL" altLang="he-IL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r>
              <a:rPr kumimoji="0" lang="he-IL" altLang="he-IL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'month'</a:t>
            </a:r>
            <a:r>
              <a:rPr kumimoji="0" lang="he-IL" altLang="he-IL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he-IL" altLang="he-IL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'state'</a:t>
            </a:r>
            <a:r>
              <a:rPr kumimoji="0" lang="he-IL" altLang="he-IL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he-IL" altLang="he-IL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'weather'</a:t>
            </a:r>
            <a:r>
              <a:rPr kumimoji="0" lang="he-IL" altLang="he-IL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r>
              <a:rPr kumimoji="0" lang="he-IL" altLang="he-IL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'lgt_cond'</a:t>
            </a:r>
            <a:r>
              <a:rPr kumimoji="0" lang="he-IL" altLang="he-IL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]</a:t>
            </a:r>
            <a:r>
              <a:rPr kumimoji="0" lang="he-IL" altLang="he-IL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he-IL" altLang="he-IL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'fatals'</a:t>
            </a:r>
            <a:r>
              <a:rPr kumimoji="0" lang="he-IL" altLang="he-IL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endParaRPr kumimoji="0" lang="he-IL" altLang="he-IL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359" y="2162728"/>
            <a:ext cx="8858250" cy="609600"/>
          </a:xfrm>
          <a:prstGeom prst="rect">
            <a:avLst/>
          </a:prstGeom>
        </p:spPr>
      </p:pic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53595106"/>
              </p:ext>
            </p:extLst>
          </p:nvPr>
        </p:nvGraphicFramePr>
        <p:xfrm>
          <a:off x="5298379" y="5572337"/>
          <a:ext cx="5130378" cy="6037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9" name="Packager Shell Object" showAsIcon="1" r:id="rId4" imgW="3721680" imgH="437400" progId="Package">
                  <p:embed/>
                </p:oleObj>
              </mc:Choice>
              <mc:Fallback>
                <p:oleObj name="Packager Shell Object" showAsIcon="1" r:id="rId4" imgW="3721680" imgH="4374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298379" y="5572337"/>
                        <a:ext cx="5130378" cy="60372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75071" y="4705285"/>
            <a:ext cx="2121848" cy="185838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3" name="TextBox 12"/>
          <p:cNvSpPr txBox="1"/>
          <p:nvPr/>
        </p:nvSpPr>
        <p:spPr>
          <a:xfrm>
            <a:off x="6743710" y="5080652"/>
            <a:ext cx="2239716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1">
            <a:spAutoFit/>
          </a:bodyPr>
          <a:lstStyle/>
          <a:p>
            <a:r>
              <a:rPr lang="en-US" dirty="0" smtClean="0"/>
              <a:t>Click To Open File: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4227260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770875" y="432486"/>
            <a:ext cx="8825658" cy="92972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1" eaLnBrk="1" latinLnBrk="0" hangingPunct="1">
              <a:spcBef>
                <a:spcPct val="0"/>
              </a:spcBef>
              <a:buNone/>
              <a:defRPr sz="7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rtl="1" eaLnBrk="1" hangingPunct="1">
              <a:defRPr>
                <a:solidFill>
                  <a:schemeClr val="tx2"/>
                </a:solidFill>
              </a:defRPr>
            </a:lvl2pPr>
            <a:lvl3pPr rtl="1" eaLnBrk="1" hangingPunct="1">
              <a:defRPr>
                <a:solidFill>
                  <a:schemeClr val="tx2"/>
                </a:solidFill>
              </a:defRPr>
            </a:lvl3pPr>
            <a:lvl4pPr rtl="1" eaLnBrk="1" hangingPunct="1">
              <a:defRPr>
                <a:solidFill>
                  <a:schemeClr val="tx2"/>
                </a:solidFill>
              </a:defRPr>
            </a:lvl4pPr>
            <a:lvl5pPr rtl="1" eaLnBrk="1" hangingPunct="1">
              <a:defRPr>
                <a:solidFill>
                  <a:schemeClr val="tx2"/>
                </a:solidFill>
              </a:defRPr>
            </a:lvl5pPr>
            <a:lvl6pPr rtl="1" eaLnBrk="1" hangingPunct="1">
              <a:defRPr>
                <a:solidFill>
                  <a:schemeClr val="tx2"/>
                </a:solidFill>
              </a:defRPr>
            </a:lvl6pPr>
            <a:lvl7pPr rtl="1" eaLnBrk="1" hangingPunct="1">
              <a:defRPr>
                <a:solidFill>
                  <a:schemeClr val="tx2"/>
                </a:solidFill>
              </a:defRPr>
            </a:lvl7pPr>
            <a:lvl8pPr rtl="1" eaLnBrk="1" hangingPunct="1">
              <a:defRPr>
                <a:solidFill>
                  <a:schemeClr val="tx2"/>
                </a:solidFill>
              </a:defRPr>
            </a:lvl8pPr>
            <a:lvl9pPr rtl="1"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5400" b="1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Machine Learning</a:t>
            </a:r>
            <a:endParaRPr lang="he-IL" dirty="0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F461E7A1-CAC8-480F-A3D5-F9781A7163B1}"/>
              </a:ext>
            </a:extLst>
          </p:cNvPr>
          <p:cNvSpPr/>
          <p:nvPr/>
        </p:nvSpPr>
        <p:spPr>
          <a:xfrm>
            <a:off x="501037" y="1602586"/>
            <a:ext cx="11174670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smtClean="0">
                <a:latin typeface="AriE"/>
              </a:rPr>
              <a:t>In The Following Steps we use fit() to train our model, with X_tr and Y_tr</a:t>
            </a:r>
            <a:r>
              <a:rPr lang="en-US" dirty="0" smtClean="0">
                <a:latin typeface="AriE"/>
              </a:rPr>
              <a:t>.</a:t>
            </a:r>
          </a:p>
          <a:p>
            <a:pPr marL="285750" indent="-285750">
              <a:buFontTx/>
              <a:buChar char="-"/>
            </a:pPr>
            <a:endParaRPr lang="en-US" dirty="0">
              <a:latin typeface="AriE"/>
            </a:endParaRPr>
          </a:p>
          <a:p>
            <a:pPr marL="285750" indent="-285750">
              <a:buFontTx/>
              <a:buChar char="-"/>
            </a:pPr>
            <a:endParaRPr lang="en-US" dirty="0" smtClean="0">
              <a:latin typeface="AriE"/>
            </a:endParaRPr>
          </a:p>
          <a:p>
            <a:pPr marL="285750" indent="-285750">
              <a:buFontTx/>
              <a:buChar char="-"/>
            </a:pPr>
            <a:endParaRPr lang="en-US" dirty="0">
              <a:latin typeface="AriE"/>
            </a:endParaRPr>
          </a:p>
          <a:p>
            <a:pPr marL="285750" indent="-285750">
              <a:buFontTx/>
              <a:buChar char="-"/>
            </a:pPr>
            <a:endParaRPr lang="en-US" dirty="0" smtClean="0">
              <a:latin typeface="AriE"/>
            </a:endParaRPr>
          </a:p>
          <a:p>
            <a:pPr marL="285750" indent="-285750">
              <a:buFontTx/>
              <a:buChar char="-"/>
            </a:pPr>
            <a:r>
              <a:rPr lang="en-US" dirty="0" smtClean="0">
                <a:latin typeface="AriE"/>
              </a:rPr>
              <a:t>We use predict() with 20% of the data (X_ts and Y_ts) to test the data:</a:t>
            </a:r>
          </a:p>
          <a:p>
            <a:pPr marL="285750" indent="-285750">
              <a:buFontTx/>
              <a:buChar char="-"/>
            </a:pPr>
            <a:endParaRPr lang="en-US" dirty="0">
              <a:latin typeface="AriE"/>
            </a:endParaRPr>
          </a:p>
          <a:p>
            <a:pPr marL="285750" indent="-285750">
              <a:buFontTx/>
              <a:buChar char="-"/>
            </a:pPr>
            <a:endParaRPr lang="en-US" dirty="0" smtClean="0">
              <a:latin typeface="AriE"/>
            </a:endParaRPr>
          </a:p>
          <a:p>
            <a:pPr marL="285750" indent="-285750">
              <a:buFontTx/>
              <a:buChar char="-"/>
            </a:pPr>
            <a:endParaRPr lang="en-US" dirty="0">
              <a:latin typeface="AriE"/>
            </a:endParaRPr>
          </a:p>
          <a:p>
            <a:pPr marL="285750" indent="-285750">
              <a:buFontTx/>
              <a:buChar char="-"/>
            </a:pPr>
            <a:endParaRPr lang="en-US" dirty="0" smtClean="0">
              <a:latin typeface="AriE"/>
            </a:endParaRPr>
          </a:p>
          <a:p>
            <a:pPr marL="285750" indent="-285750">
              <a:buFontTx/>
              <a:buChar char="-"/>
            </a:pPr>
            <a:endParaRPr lang="en-US" dirty="0">
              <a:latin typeface="AriE"/>
            </a:endParaRPr>
          </a:p>
          <a:p>
            <a:pPr marL="285750" indent="-285750">
              <a:buFontTx/>
              <a:buChar char="-"/>
            </a:pPr>
            <a:r>
              <a:rPr lang="en-US" dirty="0" smtClean="0">
                <a:latin typeface="AriE"/>
              </a:rPr>
              <a:t>As a result of our requested prediction: [Day</a:t>
            </a:r>
            <a:r>
              <a:rPr lang="en-US" dirty="0">
                <a:latin typeface="AriE"/>
              </a:rPr>
              <a:t>, Month, State, Weather and Light </a:t>
            </a:r>
            <a:r>
              <a:rPr lang="en-US" dirty="0" smtClean="0">
                <a:latin typeface="AriE"/>
              </a:rPr>
              <a:t>Conditions] against [Fatality], we got the following results:</a:t>
            </a:r>
          </a:p>
          <a:p>
            <a:endParaRPr lang="en-US" dirty="0">
              <a:latin typeface="AriE"/>
            </a:endParaRPr>
          </a:p>
          <a:p>
            <a:pPr marL="285750" indent="-285750">
              <a:buFontTx/>
              <a:buChar char="-"/>
            </a:pPr>
            <a:endParaRPr lang="en-US" dirty="0" smtClean="0">
              <a:latin typeface="AriE"/>
            </a:endParaRPr>
          </a:p>
          <a:p>
            <a:pPr marL="285750" indent="-285750">
              <a:buFontTx/>
              <a:buChar char="-"/>
            </a:pPr>
            <a:endParaRPr lang="en-US" dirty="0" smtClean="0">
              <a:latin typeface="AriE"/>
            </a:endParaRPr>
          </a:p>
          <a:p>
            <a:endParaRPr lang="en-US" dirty="0">
              <a:latin typeface="AriE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875" y="2198781"/>
            <a:ext cx="2943225" cy="5810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875" y="3474778"/>
            <a:ext cx="3276600" cy="5429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875" y="3996458"/>
            <a:ext cx="7200900" cy="5238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0875" y="5475946"/>
            <a:ext cx="4219575" cy="35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150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770875" y="432486"/>
            <a:ext cx="8825658" cy="92972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1" eaLnBrk="1" latinLnBrk="0" hangingPunct="1">
              <a:spcBef>
                <a:spcPct val="0"/>
              </a:spcBef>
              <a:buNone/>
              <a:defRPr sz="7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rtl="1" eaLnBrk="1" hangingPunct="1">
              <a:defRPr>
                <a:solidFill>
                  <a:schemeClr val="tx2"/>
                </a:solidFill>
              </a:defRPr>
            </a:lvl2pPr>
            <a:lvl3pPr rtl="1" eaLnBrk="1" hangingPunct="1">
              <a:defRPr>
                <a:solidFill>
                  <a:schemeClr val="tx2"/>
                </a:solidFill>
              </a:defRPr>
            </a:lvl3pPr>
            <a:lvl4pPr rtl="1" eaLnBrk="1" hangingPunct="1">
              <a:defRPr>
                <a:solidFill>
                  <a:schemeClr val="tx2"/>
                </a:solidFill>
              </a:defRPr>
            </a:lvl4pPr>
            <a:lvl5pPr rtl="1" eaLnBrk="1" hangingPunct="1">
              <a:defRPr>
                <a:solidFill>
                  <a:schemeClr val="tx2"/>
                </a:solidFill>
              </a:defRPr>
            </a:lvl5pPr>
            <a:lvl6pPr rtl="1" eaLnBrk="1" hangingPunct="1">
              <a:defRPr>
                <a:solidFill>
                  <a:schemeClr val="tx2"/>
                </a:solidFill>
              </a:defRPr>
            </a:lvl6pPr>
            <a:lvl7pPr rtl="1" eaLnBrk="1" hangingPunct="1">
              <a:defRPr>
                <a:solidFill>
                  <a:schemeClr val="tx2"/>
                </a:solidFill>
              </a:defRPr>
            </a:lvl7pPr>
            <a:lvl8pPr rtl="1" eaLnBrk="1" hangingPunct="1">
              <a:defRPr>
                <a:solidFill>
                  <a:schemeClr val="tx2"/>
                </a:solidFill>
              </a:defRPr>
            </a:lvl8pPr>
            <a:lvl9pPr rtl="1"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5400" b="1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Machine Learning</a:t>
            </a:r>
            <a:endParaRPr lang="he-IL" dirty="0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F461E7A1-CAC8-480F-A3D5-F9781A7163B1}"/>
              </a:ext>
            </a:extLst>
          </p:cNvPr>
          <p:cNvSpPr/>
          <p:nvPr/>
        </p:nvSpPr>
        <p:spPr>
          <a:xfrm>
            <a:off x="510368" y="1441485"/>
            <a:ext cx="111746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smtClean="0">
                <a:latin typeface="AriE"/>
              </a:rPr>
              <a:t>We added auto prediction option to test different inputs of data, for prediction:</a:t>
            </a:r>
            <a:endParaRPr lang="en-US" dirty="0">
              <a:latin typeface="AriE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054" y="1810817"/>
            <a:ext cx="5581101" cy="277897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055" y="4668526"/>
            <a:ext cx="6962032" cy="1934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0368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70875" y="432486"/>
            <a:ext cx="9296856" cy="929723"/>
          </a:xfrm>
        </p:spPr>
        <p:txBody>
          <a:bodyPr/>
          <a:lstStyle/>
          <a:p>
            <a:r>
              <a:rPr lang="en-US" sz="3500" b="1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Code Explanations and Project Structure</a:t>
            </a:r>
            <a:endParaRPr lang="he-IL" sz="3500" dirty="0"/>
          </a:p>
        </p:txBody>
      </p:sp>
      <p:sp>
        <p:nvSpPr>
          <p:cNvPr id="3" name="Rectangle 6">
            <a:extLst>
              <a:ext uri="{FF2B5EF4-FFF2-40B4-BE49-F238E27FC236}">
                <a16:creationId xmlns:a16="http://schemas.microsoft.com/office/drawing/2014/main" id="{74A1E12B-616C-4968-B706-FB5C8FDF7D77}"/>
              </a:ext>
            </a:extLst>
          </p:cNvPr>
          <p:cNvSpPr/>
          <p:nvPr/>
        </p:nvSpPr>
        <p:spPr>
          <a:xfrm>
            <a:off x="526083" y="1353564"/>
            <a:ext cx="8767208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smtClean="0">
                <a:latin typeface="AriE"/>
              </a:rPr>
              <a:t>The project uses Following files: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u="sng" dirty="0" smtClean="0">
                <a:latin typeface="AriE"/>
              </a:rPr>
              <a:t>main.py</a:t>
            </a:r>
            <a:r>
              <a:rPr lang="en-US" dirty="0" smtClean="0">
                <a:latin typeface="AriE"/>
              </a:rPr>
              <a:t> – Hold the main code that runs and uses the below python files.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latin typeface="AriE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 smtClean="0">
              <a:latin typeface="AriE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latin typeface="AriE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 smtClean="0">
              <a:latin typeface="AriE"/>
            </a:endParaRPr>
          </a:p>
          <a:p>
            <a:pPr lvl="1"/>
            <a:endParaRPr lang="en-US" dirty="0" smtClean="0">
              <a:latin typeface="AriE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latin typeface="AriE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 smtClean="0">
              <a:latin typeface="AriE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latin typeface="AriE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 smtClean="0">
              <a:latin typeface="AriE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 smtClean="0">
              <a:latin typeface="AriE"/>
            </a:endParaRPr>
          </a:p>
          <a:p>
            <a:endParaRPr lang="en-US" dirty="0">
              <a:latin typeface="AriE"/>
            </a:endParaRPr>
          </a:p>
          <a:p>
            <a:pPr marL="285750" indent="-285750">
              <a:buFontTx/>
              <a:buChar char="-"/>
            </a:pPr>
            <a:endParaRPr lang="en-US" dirty="0">
              <a:latin typeface="AriE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875" y="2335138"/>
            <a:ext cx="2186929" cy="7702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875" y="3379842"/>
            <a:ext cx="5126071" cy="8933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8023" y="2253440"/>
            <a:ext cx="5245748" cy="33493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0876" y="4498653"/>
            <a:ext cx="10942896" cy="208597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770875" y="2010498"/>
            <a:ext cx="865943" cy="307777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1400" dirty="0" smtClean="0"/>
              <a:t>Imports:</a:t>
            </a:r>
            <a:endParaRPr lang="he-IL" sz="1400" dirty="0"/>
          </a:p>
        </p:txBody>
      </p:sp>
      <p:sp>
        <p:nvSpPr>
          <p:cNvPr id="15" name="TextBox 14"/>
          <p:cNvSpPr txBox="1"/>
          <p:nvPr/>
        </p:nvSpPr>
        <p:spPr>
          <a:xfrm>
            <a:off x="770874" y="3082932"/>
            <a:ext cx="3850734" cy="307777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1400" dirty="0" smtClean="0"/>
              <a:t>Getting, Handling and Cleaning the Data:</a:t>
            </a:r>
            <a:endParaRPr lang="he-IL" sz="1400" dirty="0"/>
          </a:p>
        </p:txBody>
      </p:sp>
      <p:sp>
        <p:nvSpPr>
          <p:cNvPr id="16" name="TextBox 15"/>
          <p:cNvSpPr txBox="1"/>
          <p:nvPr/>
        </p:nvSpPr>
        <p:spPr>
          <a:xfrm>
            <a:off x="6400343" y="1964325"/>
            <a:ext cx="3672800" cy="307777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1400" dirty="0" smtClean="0"/>
              <a:t>Generating Graphs According to Data:</a:t>
            </a:r>
            <a:endParaRPr lang="he-IL" sz="1400" dirty="0"/>
          </a:p>
        </p:txBody>
      </p:sp>
      <p:sp>
        <p:nvSpPr>
          <p:cNvPr id="17" name="TextBox 16"/>
          <p:cNvSpPr txBox="1"/>
          <p:nvPr/>
        </p:nvSpPr>
        <p:spPr>
          <a:xfrm>
            <a:off x="751384" y="4216054"/>
            <a:ext cx="3744936" cy="307777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1400" dirty="0" smtClean="0"/>
              <a:t>Executing AI Machine </a:t>
            </a:r>
            <a:r>
              <a:rPr lang="en-US" sz="1400" smtClean="0"/>
              <a:t>Learning Process:</a:t>
            </a:r>
            <a:endParaRPr lang="he-IL" sz="1400" dirty="0"/>
          </a:p>
        </p:txBody>
      </p:sp>
    </p:spTree>
    <p:extLst>
      <p:ext uri="{BB962C8B-B14F-4D97-AF65-F5344CB8AC3E}">
        <p14:creationId xmlns:p14="http://schemas.microsoft.com/office/powerpoint/2010/main" val="3090752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70875" y="432486"/>
            <a:ext cx="9296856" cy="929723"/>
          </a:xfrm>
        </p:spPr>
        <p:txBody>
          <a:bodyPr/>
          <a:lstStyle/>
          <a:p>
            <a:r>
              <a:rPr lang="en-US" sz="3500" b="1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Code Explanations and Project Structure</a:t>
            </a:r>
            <a:endParaRPr lang="he-IL" sz="3500" dirty="0"/>
          </a:p>
        </p:txBody>
      </p:sp>
      <p:sp>
        <p:nvSpPr>
          <p:cNvPr id="3" name="Rectangle 6">
            <a:extLst>
              <a:ext uri="{FF2B5EF4-FFF2-40B4-BE49-F238E27FC236}">
                <a16:creationId xmlns:a16="http://schemas.microsoft.com/office/drawing/2014/main" id="{74A1E12B-616C-4968-B706-FB5C8FDF7D77}"/>
              </a:ext>
            </a:extLst>
          </p:cNvPr>
          <p:cNvSpPr/>
          <p:nvPr/>
        </p:nvSpPr>
        <p:spPr>
          <a:xfrm>
            <a:off x="526082" y="1571323"/>
            <a:ext cx="10400065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smtClean="0">
                <a:latin typeface="AriE"/>
              </a:rPr>
              <a:t>The project uses Following files: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u="sng" dirty="0" smtClean="0">
                <a:latin typeface="AriE"/>
              </a:rPr>
              <a:t>main.py</a:t>
            </a:r>
            <a:r>
              <a:rPr lang="en-US" dirty="0" smtClean="0">
                <a:latin typeface="AriE"/>
              </a:rPr>
              <a:t> – Hold the main code that runs and uses the below python files.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latin typeface="AriE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 smtClean="0">
              <a:latin typeface="AriE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latin typeface="AriE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 smtClean="0">
              <a:latin typeface="AriE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 smtClean="0">
              <a:latin typeface="AriE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u="sng" dirty="0" smtClean="0">
                <a:latin typeface="AriE"/>
              </a:rPr>
              <a:t>const_variables.py </a:t>
            </a:r>
            <a:r>
              <a:rPr lang="en-US" dirty="0" smtClean="0">
                <a:latin typeface="AriE"/>
              </a:rPr>
              <a:t>– This file hold constant variables, lists and dictionary’s for various parameters in our data, we defined the variables using  </a:t>
            </a:r>
            <a:r>
              <a:rPr lang="en-US" dirty="0">
                <a:latin typeface="AriE"/>
              </a:rPr>
              <a:t>“Fatality Analysis Reporting System (FARS) Analytical User’s </a:t>
            </a:r>
            <a:r>
              <a:rPr lang="en-US" dirty="0" smtClean="0">
                <a:latin typeface="AriE"/>
              </a:rPr>
              <a:t>Manual, 1975-2019.PDF”.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 smtClean="0">
              <a:latin typeface="AriE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AriE"/>
              </a:rPr>
              <a:t>graph_generator.py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AriE"/>
              </a:rPr>
              <a:t>machine_learning.py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AriE"/>
              </a:rPr>
              <a:t>process_data_helper.py</a:t>
            </a:r>
          </a:p>
          <a:p>
            <a:endParaRPr lang="en-US" dirty="0">
              <a:latin typeface="AriE"/>
            </a:endParaRPr>
          </a:p>
          <a:p>
            <a:pPr marL="285750" indent="-285750">
              <a:buFontTx/>
              <a:buChar char="-"/>
            </a:pPr>
            <a:endParaRPr lang="en-US" dirty="0">
              <a:latin typeface="AriE"/>
            </a:endParaRPr>
          </a:p>
        </p:txBody>
      </p:sp>
    </p:spTree>
    <p:extLst>
      <p:ext uri="{BB962C8B-B14F-4D97-AF65-F5344CB8AC3E}">
        <p14:creationId xmlns:p14="http://schemas.microsoft.com/office/powerpoint/2010/main" val="1989626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7870" y="446314"/>
            <a:ext cx="8825658" cy="3329581"/>
          </a:xfrm>
        </p:spPr>
        <p:txBody>
          <a:bodyPr/>
          <a:lstStyle/>
          <a:p>
            <a:r>
              <a:rPr lang="en-US" dirty="0"/>
              <a:t>TEXT</a:t>
            </a:r>
            <a:br>
              <a:rPr lang="en-US" dirty="0"/>
            </a:b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9999664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7870" y="446314"/>
            <a:ext cx="8825658" cy="3329581"/>
          </a:xfrm>
        </p:spPr>
        <p:txBody>
          <a:bodyPr/>
          <a:lstStyle/>
          <a:p>
            <a:r>
              <a:rPr lang="en-US" dirty="0"/>
              <a:t>TEXT</a:t>
            </a:r>
            <a:br>
              <a:rPr lang="en-US" dirty="0"/>
            </a:b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5429917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38359" y="1806790"/>
            <a:ext cx="11139835" cy="28315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</a:rPr>
              <a:t>Is there a connection between the amount of car accidents to the weather conditions occurred at the time of the accident?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</a:rPr>
              <a:t>Is there a connection between the weather and the type of accidents happened (In intersection, what type of Objects were harmful in the collision…)</a:t>
            </a:r>
          </a:p>
          <a:p>
            <a:endParaRPr lang="en-US" sz="2000" dirty="0"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</a:rPr>
              <a:t>Is it possible To predict which accidents will happened according to the road type?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</a:rPr>
              <a:t>Is there a connection between car accidents and the time/day/night conditions?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</a:rPr>
              <a:t>Are there states in which more car accidents are likely to occur?</a:t>
            </a:r>
          </a:p>
          <a:p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38359" y="531223"/>
            <a:ext cx="9397124" cy="646331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3600" b="1" dirty="0"/>
              <a:t>Project Overview and Research Question</a:t>
            </a:r>
            <a:endParaRPr lang="he-IL" sz="3600" b="1" dirty="0"/>
          </a:p>
        </p:txBody>
      </p:sp>
    </p:spTree>
    <p:extLst>
      <p:ext uri="{BB962C8B-B14F-4D97-AF65-F5344CB8AC3E}">
        <p14:creationId xmlns:p14="http://schemas.microsoft.com/office/powerpoint/2010/main" val="3652787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7870" y="446314"/>
            <a:ext cx="8825658" cy="3329581"/>
          </a:xfrm>
        </p:spPr>
        <p:txBody>
          <a:bodyPr/>
          <a:lstStyle/>
          <a:p>
            <a:r>
              <a:rPr lang="en-US" dirty="0"/>
              <a:t>TEXT</a:t>
            </a:r>
            <a:br>
              <a:rPr lang="en-US" dirty="0"/>
            </a:b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2805564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7870" y="446314"/>
            <a:ext cx="8825658" cy="3329581"/>
          </a:xfrm>
        </p:spPr>
        <p:txBody>
          <a:bodyPr/>
          <a:lstStyle/>
          <a:p>
            <a:r>
              <a:rPr lang="en-US" dirty="0"/>
              <a:t>TEXT</a:t>
            </a:r>
            <a:br>
              <a:rPr lang="en-US" dirty="0"/>
            </a:b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6580618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7870" y="446314"/>
            <a:ext cx="8825658" cy="3329581"/>
          </a:xfrm>
        </p:spPr>
        <p:txBody>
          <a:bodyPr/>
          <a:lstStyle/>
          <a:p>
            <a:r>
              <a:rPr lang="en-US" dirty="0"/>
              <a:t>TEXT</a:t>
            </a:r>
            <a:br>
              <a:rPr lang="en-US" dirty="0"/>
            </a:b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958784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7870" y="446314"/>
            <a:ext cx="8825658" cy="3329581"/>
          </a:xfrm>
        </p:spPr>
        <p:txBody>
          <a:bodyPr/>
          <a:lstStyle/>
          <a:p>
            <a:r>
              <a:rPr lang="en-US" dirty="0"/>
              <a:t>TEXT</a:t>
            </a:r>
            <a:br>
              <a:rPr lang="en-US" dirty="0"/>
            </a:b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0410352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7870" y="446314"/>
            <a:ext cx="8825658" cy="3329581"/>
          </a:xfrm>
        </p:spPr>
        <p:txBody>
          <a:bodyPr/>
          <a:lstStyle/>
          <a:p>
            <a:r>
              <a:rPr lang="en-US" dirty="0"/>
              <a:t>TEXT</a:t>
            </a:r>
            <a:br>
              <a:rPr lang="en-US" dirty="0"/>
            </a:b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40188687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7870" y="446314"/>
            <a:ext cx="8825658" cy="3329581"/>
          </a:xfrm>
        </p:spPr>
        <p:txBody>
          <a:bodyPr/>
          <a:lstStyle/>
          <a:p>
            <a:r>
              <a:rPr lang="en-US" dirty="0"/>
              <a:t>TEXT</a:t>
            </a:r>
            <a:br>
              <a:rPr lang="en-US" dirty="0"/>
            </a:b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3780537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7870" y="446314"/>
            <a:ext cx="8825658" cy="3329581"/>
          </a:xfrm>
        </p:spPr>
        <p:txBody>
          <a:bodyPr/>
          <a:lstStyle/>
          <a:p>
            <a:r>
              <a:rPr lang="en-US" dirty="0"/>
              <a:t>TEXT</a:t>
            </a:r>
            <a:br>
              <a:rPr lang="en-US" dirty="0"/>
            </a:b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026371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38359" y="1806790"/>
            <a:ext cx="1113983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E"/>
              </a:rPr>
              <a:t>We chose to use information from NHTSA(National Highway Traffic Safety Administration) - </a:t>
            </a:r>
            <a:r>
              <a:rPr lang="en-US" dirty="0"/>
              <a:t>agency of the U.S. federal government, part of the Department of Transportation.</a:t>
            </a:r>
          </a:p>
          <a:p>
            <a:r>
              <a:rPr lang="en-US" dirty="0">
                <a:latin typeface="AriE"/>
              </a:rPr>
              <a:t>	</a:t>
            </a:r>
            <a:r>
              <a:rPr lang="en-US" dirty="0">
                <a:latin typeface="AriE"/>
                <a:hlinkClick r:id="rId2"/>
              </a:rPr>
              <a:t>https://crashviewer.nhtsa.dot.gov/CrashAPI</a:t>
            </a:r>
            <a:endParaRPr lang="en-US" dirty="0">
              <a:latin typeface="AriE"/>
            </a:endParaRPr>
          </a:p>
          <a:p>
            <a:endParaRPr lang="en-US" dirty="0">
              <a:latin typeface="Ari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E"/>
              </a:rPr>
              <a:t>We used the API to retrieve CSV data files from years 2010 up to 2019.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38359" y="531223"/>
            <a:ext cx="4772460" cy="92333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5400" b="1" dirty="0"/>
              <a:t>API &amp; Sources</a:t>
            </a:r>
            <a:endParaRPr lang="he-IL" sz="5400" b="1" dirty="0"/>
          </a:p>
        </p:txBody>
      </p:sp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5974080" y="6983"/>
            <a:ext cx="3570515" cy="1447570"/>
          </a:xfrm>
        </p:spPr>
        <p:txBody>
          <a:bodyPr/>
          <a:lstStyle/>
          <a:p>
            <a:pPr algn="r"/>
            <a:r>
              <a:rPr lang="he-IL" sz="1800" dirty="0"/>
              <a:t>מקורות מידע</a:t>
            </a:r>
            <a:br>
              <a:rPr lang="he-IL" sz="1800" dirty="0"/>
            </a:br>
            <a:r>
              <a:rPr lang="en-US" sz="1800" dirty="0"/>
              <a:t>API</a:t>
            </a:r>
            <a:br>
              <a:rPr lang="en-US" sz="1800" dirty="0"/>
            </a:br>
            <a:r>
              <a:rPr lang="he-IL" sz="1800" dirty="0"/>
              <a:t>הרכשה אם עשינו+</a:t>
            </a:r>
            <a:br>
              <a:rPr lang="he-IL" sz="1800" dirty="0"/>
            </a:br>
            <a:r>
              <a:rPr lang="he-IL" sz="1800" dirty="0"/>
              <a:t>לינקים\</a:t>
            </a:r>
          </a:p>
        </p:txBody>
      </p:sp>
    </p:spTree>
    <p:extLst>
      <p:ext uri="{BB962C8B-B14F-4D97-AF65-F5344CB8AC3E}">
        <p14:creationId xmlns:p14="http://schemas.microsoft.com/office/powerpoint/2010/main" val="66799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538359" y="1744317"/>
            <a:ext cx="1113983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AriE"/>
              </a:rPr>
              <a:t>- In our project we used data from the years 2010 up to 2019.</a:t>
            </a:r>
          </a:p>
          <a:p>
            <a:r>
              <a:rPr lang="en-US" dirty="0">
                <a:latin typeface="AriE"/>
              </a:rPr>
              <a:t>- Each year had close to 35,000 records, eventually we got around 290,000 records as result of 10 years of car accidents data from the USA.</a:t>
            </a:r>
          </a:p>
          <a:p>
            <a:r>
              <a:rPr lang="en-US" dirty="0">
                <a:latin typeface="AriE"/>
              </a:rPr>
              <a:t>- We emitted irrelevant data from the original csv files, combined all data to one file which will be used to research the question we presented.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8359" y="539785"/>
            <a:ext cx="9769021" cy="92333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5400" b="1" dirty="0"/>
              <a:t>Data Handling and Cleaning</a:t>
            </a:r>
            <a:endParaRPr lang="he-IL" sz="5400" b="1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2887" y="3636355"/>
            <a:ext cx="5670777" cy="222019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64329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7">
            <a:extLst>
              <a:ext uri="{FF2B5EF4-FFF2-40B4-BE49-F238E27FC236}">
                <a16:creationId xmlns:a16="http://schemas.microsoft.com/office/drawing/2014/main" id="{8F71F704-828A-44E9-90AF-992932E7DA99}"/>
              </a:ext>
            </a:extLst>
          </p:cNvPr>
          <p:cNvSpPr txBox="1"/>
          <p:nvPr/>
        </p:nvSpPr>
        <p:spPr>
          <a:xfrm>
            <a:off x="538359" y="539785"/>
            <a:ext cx="1473480" cy="92333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5400" b="1" dirty="0"/>
              <a:t>API </a:t>
            </a:r>
            <a:endParaRPr lang="he-IL" sz="5400" b="1" dirty="0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F461E7A1-CAC8-480F-A3D5-F9781A7163B1}"/>
              </a:ext>
            </a:extLst>
          </p:cNvPr>
          <p:cNvSpPr/>
          <p:nvPr/>
        </p:nvSpPr>
        <p:spPr>
          <a:xfrm>
            <a:off x="538359" y="1744317"/>
            <a:ext cx="11139835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>
                <a:latin typeface="AriE"/>
              </a:rPr>
              <a:t>The API we got from </a:t>
            </a:r>
            <a:r>
              <a:rPr lang="en-US" dirty="0">
                <a:latin typeface="AriE"/>
                <a:hlinkClick r:id="rId2"/>
              </a:rPr>
              <a:t>https://crashviewer.nhtsa.dot.gov/CrashAPI</a:t>
            </a:r>
            <a:r>
              <a:rPr lang="en-US" dirty="0">
                <a:latin typeface="AriE"/>
              </a:rPr>
              <a:t> we got a lot of information.</a:t>
            </a:r>
          </a:p>
          <a:p>
            <a:pPr marL="285750" indent="-285750">
              <a:buFontTx/>
              <a:buChar char="-"/>
            </a:pPr>
            <a:r>
              <a:rPr lang="en-US" dirty="0">
                <a:latin typeface="AriE"/>
              </a:rPr>
              <a:t>There is a lot of API options, and we chose to Get FARS Data By Year with the richest variety of information. </a:t>
            </a:r>
          </a:p>
          <a:p>
            <a:pPr marL="285750" indent="-285750">
              <a:buFontTx/>
              <a:buChar char="-"/>
            </a:pPr>
            <a:r>
              <a:rPr lang="en-US" dirty="0" smtClean="0">
                <a:latin typeface="AriE"/>
              </a:rPr>
              <a:t>The data pulled using the following API requests:</a:t>
            </a:r>
          </a:p>
          <a:p>
            <a:pPr marL="285750" indent="-285750">
              <a:buFontTx/>
              <a:buChar char="-"/>
            </a:pPr>
            <a:r>
              <a:rPr lang="en-US" dirty="0">
                <a:latin typeface="AriE"/>
              </a:rPr>
              <a:t>https://</a:t>
            </a:r>
            <a:r>
              <a:rPr lang="en-US" dirty="0" smtClean="0">
                <a:latin typeface="AriE"/>
              </a:rPr>
              <a:t>crashviewer.nhtsa.dot.gov/CrashAPI/FARSData/GetFARSData?dataset=Accident&amp;caseYear=</a:t>
            </a:r>
            <a:r>
              <a:rPr lang="en-US" dirty="0" smtClean="0">
                <a:solidFill>
                  <a:srgbClr val="FF0000"/>
                </a:solidFill>
                <a:latin typeface="AriE"/>
              </a:rPr>
              <a:t>X</a:t>
            </a:r>
            <a:r>
              <a:rPr lang="en-US" dirty="0" smtClean="0">
                <a:latin typeface="AriE"/>
              </a:rPr>
              <a:t>&amp;format=csv</a:t>
            </a:r>
          </a:p>
          <a:p>
            <a:r>
              <a:rPr lang="en-US" dirty="0" smtClean="0">
                <a:solidFill>
                  <a:srgbClr val="FF0000"/>
                </a:solidFill>
                <a:latin typeface="AriE"/>
              </a:rPr>
              <a:t>	X</a:t>
            </a:r>
            <a:r>
              <a:rPr lang="en-US" dirty="0" smtClean="0">
                <a:latin typeface="AriE"/>
              </a:rPr>
              <a:t> – represents every year from 2010 up to 2019</a:t>
            </a:r>
          </a:p>
          <a:p>
            <a:pPr marL="285750" indent="-285750">
              <a:buFontTx/>
              <a:buChar char="-"/>
            </a:pPr>
            <a:r>
              <a:rPr lang="en-US" dirty="0" smtClean="0">
                <a:latin typeface="AriE"/>
              </a:rPr>
              <a:t>We combined and created new big CSV File with all the data that contains</a:t>
            </a:r>
          </a:p>
          <a:p>
            <a:r>
              <a:rPr lang="en-US" dirty="0" smtClean="0">
                <a:latin typeface="AriE"/>
              </a:rPr>
              <a:t>323,480 rows of data.</a:t>
            </a:r>
            <a:endParaRPr lang="en-US" dirty="0">
              <a:latin typeface="AriE"/>
            </a:endParaRPr>
          </a:p>
          <a:p>
            <a:r>
              <a:rPr lang="en-US" dirty="0">
                <a:latin typeface="AriE"/>
              </a:rPr>
              <a:t> 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0679" y="3468324"/>
            <a:ext cx="2419350" cy="263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397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7">
            <a:extLst>
              <a:ext uri="{FF2B5EF4-FFF2-40B4-BE49-F238E27FC236}">
                <a16:creationId xmlns:a16="http://schemas.microsoft.com/office/drawing/2014/main" id="{8F71F704-828A-44E9-90AF-992932E7DA99}"/>
              </a:ext>
            </a:extLst>
          </p:cNvPr>
          <p:cNvSpPr txBox="1"/>
          <p:nvPr/>
        </p:nvSpPr>
        <p:spPr>
          <a:xfrm>
            <a:off x="538359" y="539785"/>
            <a:ext cx="1736373" cy="92333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5400" b="1" dirty="0" smtClean="0"/>
              <a:t>EDA </a:t>
            </a:r>
            <a:endParaRPr lang="he-IL" sz="5400" b="1" dirty="0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F461E7A1-CAC8-480F-A3D5-F9781A7163B1}"/>
              </a:ext>
            </a:extLst>
          </p:cNvPr>
          <p:cNvSpPr/>
          <p:nvPr/>
        </p:nvSpPr>
        <p:spPr>
          <a:xfrm>
            <a:off x="538359" y="1602586"/>
            <a:ext cx="1117467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>
                <a:latin typeface="AriE"/>
              </a:rPr>
              <a:t> While we check our Data we cleared not Relevant Data to our research questions</a:t>
            </a:r>
            <a:r>
              <a:rPr lang="en-US" dirty="0" smtClean="0">
                <a:latin typeface="AriE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en-US" dirty="0" smtClean="0">
                <a:latin typeface="AriE"/>
              </a:rPr>
              <a:t>FARS provides PDF File with information regarding each column, under the filename:</a:t>
            </a:r>
          </a:p>
          <a:p>
            <a:r>
              <a:rPr lang="en-US" dirty="0">
                <a:latin typeface="AriE"/>
              </a:rPr>
              <a:t> </a:t>
            </a:r>
            <a:r>
              <a:rPr lang="en-US" dirty="0" smtClean="0">
                <a:latin typeface="AriE"/>
              </a:rPr>
              <a:t>   “Fatality </a:t>
            </a:r>
            <a:r>
              <a:rPr lang="en-US" dirty="0">
                <a:latin typeface="AriE"/>
              </a:rPr>
              <a:t>Analysis Reporting System (FARS) Analytical User’s </a:t>
            </a:r>
            <a:r>
              <a:rPr lang="en-US" dirty="0" smtClean="0">
                <a:latin typeface="AriE"/>
              </a:rPr>
              <a:t>Manual,</a:t>
            </a:r>
          </a:p>
          <a:p>
            <a:r>
              <a:rPr lang="en-US" dirty="0">
                <a:latin typeface="AriE"/>
              </a:rPr>
              <a:t> </a:t>
            </a:r>
            <a:r>
              <a:rPr lang="en-US" dirty="0" smtClean="0">
                <a:latin typeface="AriE"/>
              </a:rPr>
              <a:t>   1975-2019.PDF”</a:t>
            </a:r>
          </a:p>
          <a:p>
            <a:pPr lvl="1"/>
            <a:r>
              <a:rPr lang="en-US" dirty="0" smtClean="0">
                <a:latin typeface="AriE"/>
              </a:rPr>
              <a:t>The file is attached in the project under csv_files folder.</a:t>
            </a:r>
          </a:p>
          <a:p>
            <a:pPr marL="285750" indent="-285750">
              <a:buFontTx/>
              <a:buChar char="-"/>
            </a:pPr>
            <a:r>
              <a:rPr lang="en-US" dirty="0" smtClean="0">
                <a:latin typeface="AriE"/>
              </a:rPr>
              <a:t>We defined a List with all irrelevant columns to be removed from The CSV data files, According to the PDF file.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4278" y="3773382"/>
            <a:ext cx="3082832" cy="2426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312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70875" y="432486"/>
            <a:ext cx="8825658" cy="929723"/>
          </a:xfrm>
        </p:spPr>
        <p:txBody>
          <a:bodyPr/>
          <a:lstStyle/>
          <a:p>
            <a:r>
              <a:rPr lang="en-US" sz="5400" b="1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EDA</a:t>
            </a:r>
            <a:endParaRPr lang="he-IL" dirty="0"/>
          </a:p>
        </p:txBody>
      </p:sp>
      <p:sp>
        <p:nvSpPr>
          <p:cNvPr id="3" name="Rectangle 6">
            <a:extLst>
              <a:ext uri="{FF2B5EF4-FFF2-40B4-BE49-F238E27FC236}">
                <a16:creationId xmlns:a16="http://schemas.microsoft.com/office/drawing/2014/main" id="{74A1E12B-616C-4968-B706-FB5C8FDF7D77}"/>
              </a:ext>
            </a:extLst>
          </p:cNvPr>
          <p:cNvSpPr/>
          <p:nvPr/>
        </p:nvSpPr>
        <p:spPr>
          <a:xfrm>
            <a:off x="526082" y="1571323"/>
            <a:ext cx="780802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smtClean="0">
                <a:latin typeface="AriE"/>
              </a:rPr>
              <a:t>Almost any column appears twice, First column as Text, Second time as Nominal number. </a:t>
            </a:r>
          </a:p>
          <a:p>
            <a:pPr marL="285750" indent="-285750">
              <a:buFontTx/>
              <a:buChar char="-"/>
            </a:pPr>
            <a:r>
              <a:rPr lang="en-US" dirty="0" smtClean="0">
                <a:latin typeface="AriE"/>
              </a:rPr>
              <a:t>For getting more reliable data we cleared from every column Unknown Values.</a:t>
            </a:r>
          </a:p>
          <a:p>
            <a:pPr marL="285750" indent="-285750">
              <a:buFontTx/>
              <a:buChar char="-"/>
            </a:pPr>
            <a:r>
              <a:rPr lang="en-US" dirty="0" smtClean="0">
                <a:latin typeface="AriE"/>
              </a:rPr>
              <a:t>Columns with irrelevant data for our research question</a:t>
            </a:r>
          </a:p>
          <a:p>
            <a:pPr marL="285750" indent="-285750">
              <a:buFontTx/>
              <a:buChar char="-"/>
            </a:pPr>
            <a:r>
              <a:rPr lang="en-US" dirty="0">
                <a:latin typeface="AriE"/>
              </a:rPr>
              <a:t>For example:</a:t>
            </a:r>
          </a:p>
          <a:p>
            <a:pPr marL="285750" indent="-285750">
              <a:buFontTx/>
              <a:buChar char="-"/>
            </a:pPr>
            <a:endParaRPr lang="en-US" dirty="0">
              <a:latin typeface="AriE"/>
            </a:endParaRPr>
          </a:p>
          <a:p>
            <a:pPr marL="285750" indent="-285750">
              <a:buFontTx/>
              <a:buChar char="-"/>
            </a:pPr>
            <a:endParaRPr lang="en-US" dirty="0">
              <a:latin typeface="AriE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8037" y="1599843"/>
            <a:ext cx="3105150" cy="4401737"/>
          </a:xfrm>
          <a:prstGeom prst="rect">
            <a:avLst/>
          </a:prstGeom>
        </p:spPr>
      </p:pic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523866"/>
              </p:ext>
            </p:extLst>
          </p:nvPr>
        </p:nvGraphicFramePr>
        <p:xfrm>
          <a:off x="328024" y="4807781"/>
          <a:ext cx="8128000" cy="1193800"/>
        </p:xfrm>
        <a:graphic>
          <a:graphicData uri="http://schemas.openxmlformats.org/drawingml/2006/table">
            <a:tbl>
              <a:tblPr rtl="1" firstRow="1" bandRow="1">
                <a:tableStyleId>{5C22544A-7EE6-4342-B048-85BDC9FD1C3A}</a:tableStyleId>
              </a:tblPr>
              <a:tblGrid>
                <a:gridCol w="3117669">
                  <a:extLst>
                    <a:ext uri="{9D8B030D-6E8A-4147-A177-3AD203B41FA5}">
                      <a16:colId xmlns:a16="http://schemas.microsoft.com/office/drawing/2014/main" val="579851342"/>
                    </a:ext>
                  </a:extLst>
                </a:gridCol>
                <a:gridCol w="5010331">
                  <a:extLst>
                    <a:ext uri="{9D8B030D-6E8A-4147-A177-3AD203B41FA5}">
                      <a16:colId xmlns:a16="http://schemas.microsoft.com/office/drawing/2014/main" val="42435800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rtl="1"/>
                      <a:r>
                        <a:rPr lang="en-US" sz="1400" dirty="0" smtClean="0"/>
                        <a:t>Reason</a:t>
                      </a:r>
                      <a:r>
                        <a:rPr lang="en-US" sz="1400" baseline="0" dirty="0" smtClean="0"/>
                        <a:t> omitted</a:t>
                      </a:r>
                      <a:endParaRPr lang="he-IL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1"/>
                      <a:r>
                        <a:rPr lang="en-US" sz="1400" dirty="0" smtClean="0"/>
                        <a:t>PDF</a:t>
                      </a:r>
                      <a:r>
                        <a:rPr lang="en-US" sz="1400" baseline="0" dirty="0" smtClean="0"/>
                        <a:t> Column explanation</a:t>
                      </a:r>
                      <a:endParaRPr lang="he-IL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4645662"/>
                  </a:ext>
                </a:extLst>
              </a:tr>
              <a:tr h="177150">
                <a:tc>
                  <a:txBody>
                    <a:bodyPr/>
                    <a:lstStyle/>
                    <a:p>
                      <a:pPr algn="l" rtl="0"/>
                      <a:r>
                        <a:rPr lang="en-US" sz="1200" dirty="0" smtClean="0"/>
                        <a:t>File consecutive number</a:t>
                      </a:r>
                      <a:endParaRPr lang="he-IL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33532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Our research question does not refers</a:t>
                      </a:r>
                      <a:r>
                        <a:rPr lang="en-US" sz="1200" baseline="0" dirty="0" smtClean="0"/>
                        <a:t> to forms.</a:t>
                      </a:r>
                      <a:endParaRPr lang="he-IL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7466950"/>
                  </a:ext>
                </a:extLst>
              </a:tr>
            </a:tbl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904" y="5253053"/>
            <a:ext cx="4798240" cy="2134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278" y="5620192"/>
            <a:ext cx="4842050" cy="246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755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770875" y="432486"/>
            <a:ext cx="8825658" cy="92972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1" eaLnBrk="1" latinLnBrk="0" hangingPunct="1">
              <a:spcBef>
                <a:spcPct val="0"/>
              </a:spcBef>
              <a:buNone/>
              <a:defRPr sz="7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rtl="1" eaLnBrk="1" hangingPunct="1">
              <a:defRPr>
                <a:solidFill>
                  <a:schemeClr val="tx2"/>
                </a:solidFill>
              </a:defRPr>
            </a:lvl2pPr>
            <a:lvl3pPr rtl="1" eaLnBrk="1" hangingPunct="1">
              <a:defRPr>
                <a:solidFill>
                  <a:schemeClr val="tx2"/>
                </a:solidFill>
              </a:defRPr>
            </a:lvl3pPr>
            <a:lvl4pPr rtl="1" eaLnBrk="1" hangingPunct="1">
              <a:defRPr>
                <a:solidFill>
                  <a:schemeClr val="tx2"/>
                </a:solidFill>
              </a:defRPr>
            </a:lvl4pPr>
            <a:lvl5pPr rtl="1" eaLnBrk="1" hangingPunct="1">
              <a:defRPr>
                <a:solidFill>
                  <a:schemeClr val="tx2"/>
                </a:solidFill>
              </a:defRPr>
            </a:lvl5pPr>
            <a:lvl6pPr rtl="1" eaLnBrk="1" hangingPunct="1">
              <a:defRPr>
                <a:solidFill>
                  <a:schemeClr val="tx2"/>
                </a:solidFill>
              </a:defRPr>
            </a:lvl6pPr>
            <a:lvl7pPr rtl="1" eaLnBrk="1" hangingPunct="1">
              <a:defRPr>
                <a:solidFill>
                  <a:schemeClr val="tx2"/>
                </a:solidFill>
              </a:defRPr>
            </a:lvl7pPr>
            <a:lvl8pPr rtl="1" eaLnBrk="1" hangingPunct="1">
              <a:defRPr>
                <a:solidFill>
                  <a:schemeClr val="tx2"/>
                </a:solidFill>
              </a:defRPr>
            </a:lvl8pPr>
            <a:lvl9pPr rtl="1"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5400" b="1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Graphs </a:t>
            </a:r>
            <a:endParaRPr lang="he-IL" dirty="0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74A1E12B-616C-4968-B706-FB5C8FDF7D77}"/>
              </a:ext>
            </a:extLst>
          </p:cNvPr>
          <p:cNvSpPr/>
          <p:nvPr/>
        </p:nvSpPr>
        <p:spPr>
          <a:xfrm>
            <a:off x="526082" y="1571323"/>
            <a:ext cx="1093191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smtClean="0">
                <a:latin typeface="AriE"/>
              </a:rPr>
              <a:t>We Used Pandas, </a:t>
            </a:r>
            <a:r>
              <a:rPr lang="en-US" dirty="0" err="1" smtClean="0">
                <a:latin typeface="AriE"/>
              </a:rPr>
              <a:t>Seaborn</a:t>
            </a:r>
            <a:r>
              <a:rPr lang="en-US" dirty="0" smtClean="0">
                <a:latin typeface="AriE"/>
              </a:rPr>
              <a:t>, </a:t>
            </a:r>
            <a:r>
              <a:rPr lang="en-US" dirty="0" err="1" smtClean="0">
                <a:latin typeface="AriE"/>
              </a:rPr>
              <a:t>Matplotlib</a:t>
            </a:r>
            <a:r>
              <a:rPr lang="en-US" dirty="0" smtClean="0">
                <a:latin typeface="AriE"/>
              </a:rPr>
              <a:t> to generate different variety of graphs according to our data. </a:t>
            </a:r>
            <a:endParaRPr lang="en-US" dirty="0">
              <a:latin typeface="AriE"/>
            </a:endParaRPr>
          </a:p>
          <a:p>
            <a:pPr marL="285750" indent="-285750">
              <a:buFontTx/>
              <a:buChar char="-"/>
            </a:pPr>
            <a:endParaRPr lang="en-US" dirty="0">
              <a:latin typeface="AriE"/>
            </a:endParaRPr>
          </a:p>
          <a:p>
            <a:pPr marL="285750" indent="-285750">
              <a:buFontTx/>
              <a:buChar char="-"/>
            </a:pPr>
            <a:endParaRPr lang="en-US" dirty="0">
              <a:latin typeface="AriE"/>
            </a:endParaRPr>
          </a:p>
        </p:txBody>
      </p:sp>
    </p:spTree>
    <p:extLst>
      <p:ext uri="{BB962C8B-B14F-4D97-AF65-F5344CB8AC3E}">
        <p14:creationId xmlns:p14="http://schemas.microsoft.com/office/powerpoint/2010/main" val="2883604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55189" y="2892408"/>
            <a:ext cx="8825658" cy="3329581"/>
          </a:xfrm>
        </p:spPr>
        <p:txBody>
          <a:bodyPr/>
          <a:lstStyle/>
          <a:p>
            <a:r>
              <a:rPr lang="he-IL" dirty="0"/>
              <a:t>מסקנות לאחר ניקוי המידע</a:t>
            </a:r>
            <a:br>
              <a:rPr lang="he-IL" dirty="0"/>
            </a:br>
            <a:r>
              <a:rPr lang="he-IL" dirty="0"/>
              <a:t>הוצאה של גרפים </a:t>
            </a:r>
            <a:r>
              <a:rPr lang="en-US" dirty="0"/>
              <a:t>– </a:t>
            </a:r>
            <a:br>
              <a:rPr lang="en-US" dirty="0"/>
            </a:br>
            <a:r>
              <a:rPr lang="he-IL" dirty="0"/>
              <a:t>מסקנות </a:t>
            </a:r>
            <a:r>
              <a:rPr lang="en-US" dirty="0"/>
              <a:t/>
            </a:r>
            <a:br>
              <a:rPr lang="en-US" dirty="0"/>
            </a:br>
            <a:endParaRPr lang="he-IL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770875" y="432486"/>
            <a:ext cx="8825658" cy="92972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1" eaLnBrk="1" latinLnBrk="0" hangingPunct="1">
              <a:spcBef>
                <a:spcPct val="0"/>
              </a:spcBef>
              <a:buNone/>
              <a:defRPr sz="7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rtl="1" eaLnBrk="1" hangingPunct="1">
              <a:defRPr>
                <a:solidFill>
                  <a:schemeClr val="tx2"/>
                </a:solidFill>
              </a:defRPr>
            </a:lvl2pPr>
            <a:lvl3pPr rtl="1" eaLnBrk="1" hangingPunct="1">
              <a:defRPr>
                <a:solidFill>
                  <a:schemeClr val="tx2"/>
                </a:solidFill>
              </a:defRPr>
            </a:lvl3pPr>
            <a:lvl4pPr rtl="1" eaLnBrk="1" hangingPunct="1">
              <a:defRPr>
                <a:solidFill>
                  <a:schemeClr val="tx2"/>
                </a:solidFill>
              </a:defRPr>
            </a:lvl4pPr>
            <a:lvl5pPr rtl="1" eaLnBrk="1" hangingPunct="1">
              <a:defRPr>
                <a:solidFill>
                  <a:schemeClr val="tx2"/>
                </a:solidFill>
              </a:defRPr>
            </a:lvl5pPr>
            <a:lvl6pPr rtl="1" eaLnBrk="1" hangingPunct="1">
              <a:defRPr>
                <a:solidFill>
                  <a:schemeClr val="tx2"/>
                </a:solidFill>
              </a:defRPr>
            </a:lvl6pPr>
            <a:lvl7pPr rtl="1" eaLnBrk="1" hangingPunct="1">
              <a:defRPr>
                <a:solidFill>
                  <a:schemeClr val="tx2"/>
                </a:solidFill>
              </a:defRPr>
            </a:lvl7pPr>
            <a:lvl8pPr rtl="1" eaLnBrk="1" hangingPunct="1">
              <a:defRPr>
                <a:solidFill>
                  <a:schemeClr val="tx2"/>
                </a:solidFill>
              </a:defRPr>
            </a:lvl8pPr>
            <a:lvl9pPr rtl="1"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5400" b="1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Graphs 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668682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416</TotalTime>
  <Words>835</Words>
  <Application>Microsoft Office PowerPoint</Application>
  <PresentationFormat>Widescreen</PresentationFormat>
  <Paragraphs>134</Paragraphs>
  <Slides>26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4" baseType="lpstr">
      <vt:lpstr>Arial</vt:lpstr>
      <vt:lpstr>AriE</vt:lpstr>
      <vt:lpstr>Century Gothic</vt:lpstr>
      <vt:lpstr>JetBrains Mono</vt:lpstr>
      <vt:lpstr>Times New Roman</vt:lpstr>
      <vt:lpstr>Wingdings 3</vt:lpstr>
      <vt:lpstr>Ion</vt:lpstr>
      <vt:lpstr>Package</vt:lpstr>
      <vt:lpstr>Car Accidents</vt:lpstr>
      <vt:lpstr>PowerPoint Presentation</vt:lpstr>
      <vt:lpstr>מקורות מידע API הרכשה אם עשינו+ לינקים\</vt:lpstr>
      <vt:lpstr>PowerPoint Presentation</vt:lpstr>
      <vt:lpstr>PowerPoint Presentation</vt:lpstr>
      <vt:lpstr>PowerPoint Presentation</vt:lpstr>
      <vt:lpstr>EDA</vt:lpstr>
      <vt:lpstr>PowerPoint Presentation</vt:lpstr>
      <vt:lpstr>מסקנות לאחר ניקוי המידע הוצאה של גרפים –  מסקנות  </vt:lpstr>
      <vt:lpstr>מסקנות לאחר ניקוי המידע הוצאה של גרפים –  מסקנות  </vt:lpstr>
      <vt:lpstr>מסקנות לאחר ניקוי המידע הוצאה של גרפים –  מסקנות  </vt:lpstr>
      <vt:lpstr>PowerPoint Presentation</vt:lpstr>
      <vt:lpstr>PowerPoint Presentation</vt:lpstr>
      <vt:lpstr>PowerPoint Presentation</vt:lpstr>
      <vt:lpstr>PowerPoint Presentation</vt:lpstr>
      <vt:lpstr>Code Explanations and Project Structure</vt:lpstr>
      <vt:lpstr>Code Explanations and Project Structure</vt:lpstr>
      <vt:lpstr>TEXT </vt:lpstr>
      <vt:lpstr>TEXT </vt:lpstr>
      <vt:lpstr>TEXT </vt:lpstr>
      <vt:lpstr>TEXT </vt:lpstr>
      <vt:lpstr>TEXT </vt:lpstr>
      <vt:lpstr>TEXT </vt:lpstr>
      <vt:lpstr>TEXT </vt:lpstr>
      <vt:lpstr>TEXT </vt:lpstr>
      <vt:lpstr>TEXT </vt:lpstr>
    </vt:vector>
  </TitlesOfParts>
  <Company>HP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Car Accidents Project</dc:title>
  <dc:creator>dan</dc:creator>
  <cp:lastModifiedBy>dan</cp:lastModifiedBy>
  <cp:revision>40</cp:revision>
  <dcterms:created xsi:type="dcterms:W3CDTF">2021-05-20T16:11:52Z</dcterms:created>
  <dcterms:modified xsi:type="dcterms:W3CDTF">2021-06-23T16:24:47Z</dcterms:modified>
</cp:coreProperties>
</file>